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9" r:id="rId6"/>
    <p:sldId id="260" r:id="rId7"/>
    <p:sldId id="261" r:id="rId8"/>
    <p:sldId id="262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02AA1-0453-4B4D-B5BC-CE28377B960E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7E87-B966-475A-BB8E-2E43FE51050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A91C-BD9D-4A9E-98B0-A05BF8D57662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8375-0354-4E25-B0A5-26292DD91CE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D124-B083-474C-A6E4-D258F97831E0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F251-4C48-4A49-9B17-C47BF5ED95C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A2FB-D52E-4BF2-8A0C-B07A14A2DB0F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983AC-97E0-459D-92C9-6B344EE8AB3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568C-5697-4576-AF92-E2CA8687AF55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6943-9FC8-4B2B-AC00-FD03578855E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EB59-BCE5-4677-8A1E-5C6D5EC20D26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4A11-A2FD-4FF1-8819-BFD40B22260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1A87-BEF3-4CD8-83BD-4F015C46353B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2B00-43B0-4BBA-896C-6FF9023B66D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1B3F-FE73-4D54-A230-6D31068EB579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C07F-78F2-4FA0-B808-F2D0232D0E2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FEAB-EBD8-4A49-9DEB-4CA2A3170F87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5DB2-C91D-4123-9820-D785E357C57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81AA-4032-49F5-AE69-5899C3DDD577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D805-1A66-46F0-BF27-A42CFFF2912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8B6E5-E779-4877-8F5E-1F9CDDF7B4AB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E554-CD15-43E3-B294-DCB2288891C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85C039-20DA-4C49-B5E1-530104747CCD}" type="datetimeFigureOut">
              <a:rPr lang="en-GB"/>
              <a:pPr>
                <a:defRPr/>
              </a:pPr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561BDA-3B10-4B67-A32F-94FF281A220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Adamsdown Primary School</a:t>
            </a:r>
          </a:p>
        </p:txBody>
      </p:sp>
      <p:pic>
        <p:nvPicPr>
          <p:cNvPr id="13314" name="Picture 2" descr="CIMG0382"/>
          <p:cNvPicPr>
            <a:picLocks noChangeAspect="1" noChangeArrowheads="1"/>
          </p:cNvPicPr>
          <p:nvPr/>
        </p:nvPicPr>
        <p:blipFill>
          <a:blip r:embed="rId2"/>
          <a:srcRect l="23685" t="10526" r="27960" b="23685"/>
          <a:stretch>
            <a:fillRect/>
          </a:stretch>
        </p:blipFill>
        <p:spPr bwMode="auto">
          <a:xfrm>
            <a:off x="3203575" y="2276475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187450" y="5589588"/>
            <a:ext cx="720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Arial Rounded MT Bold" pitchFamily="34" charset="0"/>
              </a:rPr>
              <a:t>Caring, Sharing and Learning Together.</a:t>
            </a:r>
          </a:p>
        </p:txBody>
      </p:sp>
      <p:pic>
        <p:nvPicPr>
          <p:cNvPr id="13316" name="Picture 3" descr="W:\Website\2012-2013 photos\Tag rugby 2013\tag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91188">
            <a:off x="395288" y="1484313"/>
            <a:ext cx="152241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DSCF68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92102">
            <a:off x="6372225" y="1700213"/>
            <a:ext cx="2160588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DSCF53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71190">
            <a:off x="6588125" y="3789363"/>
            <a:ext cx="20939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IMG_01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13508">
            <a:off x="611188" y="3789363"/>
            <a:ext cx="21240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Average School Day</a:t>
            </a:r>
          </a:p>
        </p:txBody>
      </p:sp>
      <p:sp>
        <p:nvSpPr>
          <p:cNvPr id="2662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Foundation Phase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8:55 school starts.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9:10-9:30 Assembly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9:30-10:30 – Lesson 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10:30-10:45 Playtime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10:45-12:00 – Lesson 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12:00-13:05 – Lunchtime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13:05-14:00 – Lesson 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14:00-15:00 – Lesson 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15:00 - Home time</a:t>
            </a:r>
          </a:p>
        </p:txBody>
      </p:sp>
      <p:sp>
        <p:nvSpPr>
          <p:cNvPr id="2662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Key Stage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8:55 school starts.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9:10-9:30 Assembly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9:30-10:50 – Lesson 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10:50-11:05 Playtime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11:05-12:00 – Lesson 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12:00-12:25 – Lesson 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12:25-13:05 – Lunchtime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13:05-14:00 – Lesson 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14:00-15:00 – Lesson 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15:00 - Home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After School Clubs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Boys Football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Girls Football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Craft Club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Choir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Cookery Club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Story Club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Lego Club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Tag Rugby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Athletics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Cricket</a:t>
            </a:r>
          </a:p>
        </p:txBody>
      </p:sp>
      <p:pic>
        <p:nvPicPr>
          <p:cNvPr id="27651" name="Picture 4" descr="IMG_47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628775"/>
            <a:ext cx="30734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IMG_4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21163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athle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50850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Our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>
                <a:latin typeface="Arial Rounded MT Bold" pitchFamily="34" charset="0"/>
              </a:rPr>
              <a:t>We aim to ensure that every single child who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>
                <a:latin typeface="Arial Rounded MT Bold" pitchFamily="34" charset="0"/>
              </a:rPr>
              <a:t>attends Adamsdown Primary is given the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>
                <a:latin typeface="Arial Rounded MT Bold" pitchFamily="34" charset="0"/>
              </a:rPr>
              <a:t>opportunity to achieve their absolute best,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>
                <a:latin typeface="Arial Rounded MT Bold" pitchFamily="34" charset="0"/>
              </a:rPr>
              <a:t>academically and socially, so that they are able 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>
                <a:latin typeface="Arial Rounded MT Bold" pitchFamily="34" charset="0"/>
              </a:rPr>
              <a:t>get the most from their next stage of transferring 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>
                <a:latin typeface="Arial Rounded MT Bold" pitchFamily="34" charset="0"/>
              </a:rPr>
              <a:t>High School, and then later for their working life in the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>
                <a:latin typeface="Arial Rounded MT Bold" pitchFamily="34" charset="0"/>
              </a:rPr>
              <a:t>wider community. It is our intention to equip each 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>
                <a:latin typeface="Arial Rounded MT Bold" pitchFamily="34" charset="0"/>
              </a:rPr>
              <a:t>to become a valued and valuable member of society;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>
                <a:latin typeface="Arial Rounded MT Bold" pitchFamily="34" charset="0"/>
              </a:rPr>
              <a:t>to enjoy themselves and to continue to learn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>
                <a:latin typeface="Arial Rounded MT Bold" pitchFamily="34" charset="0"/>
              </a:rPr>
              <a:t>throughout their lives using the skills they have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100" dirty="0" smtClean="0">
                <a:latin typeface="Arial Rounded MT Bold" pitchFamily="34" charset="0"/>
              </a:rPr>
              <a:t>learned during their time at Adamsdown Primary.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4339" name="Picture 2" descr="CIMG0382"/>
          <p:cNvPicPr>
            <a:picLocks noChangeAspect="1" noChangeArrowheads="1"/>
          </p:cNvPicPr>
          <p:nvPr/>
        </p:nvPicPr>
        <p:blipFill>
          <a:blip r:embed="rId2"/>
          <a:srcRect l="23685" t="10526" r="27960" b="23685"/>
          <a:stretch>
            <a:fillRect/>
          </a:stretch>
        </p:blipFill>
        <p:spPr bwMode="auto">
          <a:xfrm>
            <a:off x="7740650" y="188913"/>
            <a:ext cx="11763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Inner City School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125538"/>
            <a:ext cx="5000625" cy="4448175"/>
          </a:xfrm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619250" y="5876925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Arial Rounded MT Bold" pitchFamily="34" charset="0"/>
              </a:rPr>
              <a:t>Adamsdown Primary School is an inner city school situated on the south side of the city.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Flying Start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600" smtClean="0">
                <a:latin typeface="Arial Rounded MT Bold" pitchFamily="34" charset="0"/>
              </a:rPr>
              <a:t>Flying Start is a Welsh Government funded programme which is targeted at children aged 0-3 years 11 months and their families who live in certain areas of Cardiff defined by post code.</a:t>
            </a:r>
            <a:br>
              <a:rPr lang="en-GB" sz="1600" smtClean="0">
                <a:latin typeface="Arial Rounded MT Bold" pitchFamily="34" charset="0"/>
              </a:rPr>
            </a:br>
            <a:r>
              <a:rPr lang="en-GB" sz="1600" smtClean="0">
                <a:latin typeface="Arial Rounded MT Bold" pitchFamily="34" charset="0"/>
              </a:rPr>
              <a:t/>
            </a:r>
            <a:br>
              <a:rPr lang="en-GB" sz="1600" smtClean="0">
                <a:latin typeface="Arial Rounded MT Bold" pitchFamily="34" charset="0"/>
              </a:rPr>
            </a:br>
            <a:r>
              <a:rPr lang="en-GB" sz="1600" smtClean="0">
                <a:latin typeface="Arial Rounded MT Bold" pitchFamily="34" charset="0"/>
              </a:rPr>
              <a:t>It is well recognised that children's early years are an important period and experiences at this time impact greatly on children's future development - so it is very important to get it right.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5888"/>
            <a:ext cx="13430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05263"/>
            <a:ext cx="3714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05263"/>
            <a:ext cx="37433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First Languages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313" y="1628775"/>
            <a:ext cx="8207375" cy="45370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 Rounded MT Bold" pitchFamily="34" charset="0"/>
              </a:rPr>
              <a:t>We have  25 Languages in our school, such as: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Czech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Urdu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Somali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Bengali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Mandarin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Polish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Slovak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Afrikaans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Portuguese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Arabic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Swahili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latin typeface="Arial Rounded MT Bold" pitchFamily="34" charset="0"/>
              </a:rPr>
              <a:t>Shona</a:t>
            </a:r>
            <a:endParaRPr lang="en-GB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latin typeface="Arial Rounded MT Bold" pitchFamily="34" charset="0"/>
              </a:rPr>
              <a:t>Krio</a:t>
            </a:r>
            <a:endParaRPr lang="en-GB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latin typeface="Arial Rounded MT Bold" pitchFamily="34" charset="0"/>
              </a:rPr>
              <a:t>Teginian</a:t>
            </a:r>
            <a:endParaRPr lang="en-GB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Mongolian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Punjabi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French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21507" name="Picture 4" descr="czech-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5">
            <a:off x="6804025" y="1844675"/>
            <a:ext cx="158432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afrikaans-flag-300x1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07853">
            <a:off x="4211638" y="2060575"/>
            <a:ext cx="15843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ANd9GcSq6VQzpR3xyFQOWQWmPyijMsqrsoGk2Ao3pgAfqjSBDy5Hxq_UrA&amp;t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07222">
            <a:off x="5364163" y="3284538"/>
            <a:ext cx="18716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Portugal%20fl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07798">
            <a:off x="6732588" y="4797425"/>
            <a:ext cx="19431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united-arab-emirates-fla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53411">
            <a:off x="2268538" y="5084763"/>
            <a:ext cx="1655762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ANd9GcSzXXfbwsYIPQDfkobe9Bzs1CPwQ4UeXchdqOu7YihCtflhrXy0FA&amp;t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34351">
            <a:off x="2916238" y="3429000"/>
            <a:ext cx="17272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6" descr="french_fla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5157788"/>
            <a:ext cx="15843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Classes and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 Rounded MT Bold" pitchFamily="34" charset="0"/>
              </a:rPr>
              <a:t>The school currently has 11 classes and is phasing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 Rounded MT Bold" pitchFamily="34" charset="0"/>
              </a:rPr>
              <a:t>towards becoming a two form entry primary school,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 Rounded MT Bold" pitchFamily="34" charset="0"/>
              </a:rPr>
              <a:t>due to increase in catchment area and birth rate. </a:t>
            </a:r>
            <a:br>
              <a:rPr lang="en-GB" dirty="0" smtClean="0">
                <a:latin typeface="Arial Rounded MT Bold" pitchFamily="34" charset="0"/>
              </a:rPr>
            </a:br>
            <a:endParaRPr lang="en-GB" dirty="0" smtClean="0"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Head Teacher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Deputy Head Teacher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3 Senior Teachers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8 Class Teachers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2 Bilingual Teachers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13 </a:t>
            </a:r>
            <a:r>
              <a:rPr lang="en-GB" dirty="0">
                <a:latin typeface="Arial Rounded MT Bold" pitchFamily="34" charset="0"/>
              </a:rPr>
              <a:t>T</a:t>
            </a:r>
            <a:r>
              <a:rPr lang="en-GB" dirty="0" smtClean="0">
                <a:latin typeface="Arial Rounded MT Bold" pitchFamily="34" charset="0"/>
              </a:rPr>
              <a:t>eaching Assistants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3 Bilingual Teaching Assistants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  <p:pic>
        <p:nvPicPr>
          <p:cNvPr id="22531" name="Picture 4" descr="IMG_1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429000"/>
            <a:ext cx="1457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IMG_1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429000"/>
            <a:ext cx="14033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Children’s Committees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>
                <a:latin typeface="Arial Rounded MT Bold" pitchFamily="34" charset="0"/>
              </a:rPr>
              <a:t>School Council</a:t>
            </a:r>
          </a:p>
          <a:p>
            <a:pPr eaLnBrk="1" hangingPunct="1">
              <a:buFont typeface="Arial" charset="0"/>
              <a:buNone/>
            </a:pPr>
            <a:r>
              <a:rPr lang="en-GB" smtClean="0">
                <a:latin typeface="Arial Rounded MT Bold" pitchFamily="34" charset="0"/>
              </a:rPr>
              <a:t>Eco Council</a:t>
            </a:r>
          </a:p>
          <a:p>
            <a:pPr eaLnBrk="1" hangingPunct="1">
              <a:buFont typeface="Arial" charset="0"/>
              <a:buNone/>
            </a:pPr>
            <a:r>
              <a:rPr lang="en-GB" smtClean="0">
                <a:latin typeface="Arial Rounded MT Bold" pitchFamily="34" charset="0"/>
              </a:rPr>
              <a:t>Food and Fitness Committee</a:t>
            </a:r>
          </a:p>
        </p:txBody>
      </p:sp>
      <p:pic>
        <p:nvPicPr>
          <p:cNvPr id="23555" name="Picture 6" descr="Eco Committ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500438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school counc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89363"/>
            <a:ext cx="266382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Eco Committ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508500"/>
            <a:ext cx="28813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Curriculum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en-GB" sz="2000" b="1" u="sng" smtClean="0">
                <a:latin typeface="Arial Rounded MT Bold" pitchFamily="34" charset="0"/>
              </a:rPr>
              <a:t>Foundation Phase</a:t>
            </a:r>
            <a:r>
              <a:rPr lang="en-GB" sz="2000" smtClean="0">
                <a:latin typeface="Arial Rounded MT Bold" pitchFamily="34" charset="0"/>
              </a:rPr>
              <a:t> – Nursery to Year 2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latin typeface="Arial Rounded MT Bold" pitchFamily="34" charset="0"/>
              </a:rPr>
              <a:t>     Children aged 3-7 follow a play based curriculum. Areas of Learning include: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latin typeface="Arial Rounded MT Bold" pitchFamily="34" charset="0"/>
              </a:rPr>
              <a:t>     Language, Literacy &amp; Communication, Mathematical Development, Creative Development, Knowledge and Understanding of the World, Physical Development, Personal, Social and Emotional and Welsh Language. </a:t>
            </a:r>
          </a:p>
          <a:p>
            <a:pPr eaLnBrk="1" hangingPunct="1">
              <a:buFont typeface="Arial" charset="0"/>
              <a:buNone/>
            </a:pPr>
            <a:endParaRPr lang="en-GB" sz="2000" smtClean="0">
              <a:latin typeface="Arial Rounded MT Bold" pitchFamily="34" charset="0"/>
            </a:endParaRPr>
          </a:p>
          <a:p>
            <a:pPr eaLnBrk="1" hangingPunct="1"/>
            <a:r>
              <a:rPr lang="en-GB" sz="2000" b="1" u="sng" smtClean="0">
                <a:latin typeface="Arial Rounded MT Bold" pitchFamily="34" charset="0"/>
              </a:rPr>
              <a:t>Key Stage 2</a:t>
            </a:r>
            <a:r>
              <a:rPr lang="en-GB" sz="2000" smtClean="0">
                <a:latin typeface="Arial Rounded MT Bold" pitchFamily="34" charset="0"/>
              </a:rPr>
              <a:t> – Year 3 to Year 6</a:t>
            </a:r>
          </a:p>
          <a:p>
            <a:pPr eaLnBrk="1" hangingPunct="1">
              <a:buFont typeface="Arial" charset="0"/>
              <a:buNone/>
            </a:pPr>
            <a:r>
              <a:rPr lang="en-GB" sz="2000" smtClean="0">
                <a:latin typeface="Arial Rounded MT Bold" pitchFamily="34" charset="0"/>
              </a:rPr>
              <a:t>     Children aged 7-11 follow a skills based Curriculum. Areas of learning include: Literacy, Maths, Science, Welsh, P.E, History, Geography, Music, R.E, Art, P.S.E,I.C.T and D.T</a:t>
            </a:r>
          </a:p>
          <a:p>
            <a:pPr eaLnBrk="1" hangingPunct="1">
              <a:buFont typeface="Arial" charset="0"/>
              <a:buNone/>
            </a:pPr>
            <a:endParaRPr lang="en-GB" sz="2000" smtClean="0">
              <a:latin typeface="Arial Rounded MT Bold" pitchFamily="34" charset="0"/>
            </a:endParaRPr>
          </a:p>
        </p:txBody>
      </p:sp>
      <p:pic>
        <p:nvPicPr>
          <p:cNvPr id="24579" name="Picture 4" descr="IMG_08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60350"/>
            <a:ext cx="1189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IMG_10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260350"/>
            <a:ext cx="11890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IMG_07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88913"/>
            <a:ext cx="1133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 Rounded MT Bold" pitchFamily="34" charset="0"/>
              </a:rPr>
              <a:t>Welsh Second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Welsh is taught from Nursery according to the curriculum.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 Rounded MT Bold" pitchFamily="34" charset="0"/>
              </a:rPr>
              <a:t>It is also used regularly across the school in other areas in a incidental manner. Children respond to and follow the majority of instructions in welsh.  They also are encouraged to use simple phrases and questions independently. </a:t>
            </a:r>
            <a:endParaRPr lang="en-GB" dirty="0">
              <a:latin typeface="Arial Rounded MT Bold" pitchFamily="34" charset="0"/>
            </a:endParaRPr>
          </a:p>
        </p:txBody>
      </p:sp>
      <p:pic>
        <p:nvPicPr>
          <p:cNvPr id="25603" name="Picture 4" descr="welsh-dragon-wales-flag-8ft-x-5ft-375-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412875"/>
            <a:ext cx="1728788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486</Words>
  <Application>Microsoft Office PowerPoint</Application>
  <PresentationFormat>Presentación en pantalla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Rounded MT Bold</vt:lpstr>
      <vt:lpstr>Calibri</vt:lpstr>
      <vt:lpstr>Office Theme</vt:lpstr>
      <vt:lpstr>Adamsdown Primary School</vt:lpstr>
      <vt:lpstr>Our Aim</vt:lpstr>
      <vt:lpstr>Inner City School</vt:lpstr>
      <vt:lpstr>Flying Start</vt:lpstr>
      <vt:lpstr>First Languages</vt:lpstr>
      <vt:lpstr>Classes and Teachers</vt:lpstr>
      <vt:lpstr>Children’s Committees </vt:lpstr>
      <vt:lpstr>Curriculum</vt:lpstr>
      <vt:lpstr>Welsh Second Language</vt:lpstr>
      <vt:lpstr>Average School Day</vt:lpstr>
      <vt:lpstr>After School Clubs</vt:lpstr>
    </vt:vector>
  </TitlesOfParts>
  <Company>Cardiff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Adamsdown Primary School</dc:title>
  <dc:creator>teacher</dc:creator>
  <cp:lastModifiedBy>Teresa Escribano Lara</cp:lastModifiedBy>
  <cp:revision>18</cp:revision>
  <dcterms:created xsi:type="dcterms:W3CDTF">2013-09-30T14:21:58Z</dcterms:created>
  <dcterms:modified xsi:type="dcterms:W3CDTF">2014-12-05T17:55:44Z</dcterms:modified>
</cp:coreProperties>
</file>